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  <p:sldMasterId id="214748366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5143500" cx="9144000"/>
  <p:notesSz cx="6858000" cy="9144000"/>
  <p:embeddedFontLst>
    <p:embeddedFont>
      <p:font typeface="Rubik Medium"/>
      <p:regular r:id="rId23"/>
      <p:bold r:id="rId24"/>
      <p:italic r:id="rId25"/>
      <p:boldItalic r:id="rId26"/>
    </p:embeddedFont>
    <p:embeddedFont>
      <p:font typeface="Caveat"/>
      <p:regular r:id="rId27"/>
      <p:bold r:id="rId28"/>
    </p:embeddedFont>
    <p:embeddedFont>
      <p:font typeface="Lato"/>
      <p:regular r:id="rId29"/>
      <p:bold r:id="rId30"/>
      <p:italic r:id="rId31"/>
      <p:boldItalic r:id="rId32"/>
    </p:embeddedFont>
    <p:embeddedFont>
      <p:font typeface="Arial Narrow"/>
      <p:regular r:id="rId33"/>
      <p:bold r:id="rId34"/>
      <p:italic r:id="rId35"/>
      <p:boldItalic r:id="rId36"/>
    </p:embeddedFont>
    <p:embeddedFont>
      <p:font typeface="Karla Medium"/>
      <p:regular r:id="rId37"/>
      <p:bold r:id="rId38"/>
      <p:italic r:id="rId39"/>
      <p:boldItalic r:id="rId40"/>
    </p:embeddedFont>
    <p:embeddedFont>
      <p:font typeface="Rubik"/>
      <p:regular r:id="rId41"/>
      <p:bold r:id="rId42"/>
      <p:italic r:id="rId43"/>
      <p:boldItalic r:id="rId44"/>
    </p:embeddedFont>
    <p:embeddedFont>
      <p:font typeface="Karla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9" roundtripDataSignature="AMtx7mi8EFvhY5S2hAZX27sFKKU1lUBg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4620A8D-4DFA-43FB-AE5F-B2A86DC7BD0E}">
  <a:tblStyle styleId="{F4620A8D-4DFA-43FB-AE5F-B2A86DC7BD0E}" styleName="Table_0">
    <a:wholeTbl>
      <a:tcTxStyle b="off" i="off">
        <a:font>
          <a:latin typeface="Arial"/>
          <a:ea typeface="Arial"/>
          <a:cs typeface="Arial"/>
        </a:font>
        <a:srgbClr val="31394D"/>
      </a:tcTxStyle>
      <a:tcStyle>
        <a:tcBdr>
          <a:left>
            <a:ln cap="flat" cmpd="sng" w="12700">
              <a:solidFill>
                <a:srgbClr val="002F4A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2F4A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2F4A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2F4A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2F4A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2F4A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rgbClr val="002F4A">
              <a:alpha val="20000"/>
            </a:srgbClr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002F4A">
              <a:alpha val="20000"/>
            </a:srgbClr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rgbClr val="002F4A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tcBdr>
          <a:bottom>
            <a:ln cap="flat" cmpd="sng" w="25400">
              <a:solidFill>
                <a:srgbClr val="002F4A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</a:neCell>
    <a:nwCell>
      <a:tcTxStyle b="off" i="off"/>
    </a:nwCell>
  </a:tblStyle>
  <a:tblStyle styleId="{1B601D83-FBDF-445E-A2E5-BBE1B103EBC0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A327AD8-7933-4795-8C7F-F866688BDB97}" styleName="Table_2">
    <a:wholeTbl>
      <a:tcTxStyle b="off" i="off">
        <a:font>
          <a:latin typeface="Arial"/>
          <a:ea typeface="Arial"/>
          <a:cs typeface="Arial"/>
        </a:font>
        <a:srgbClr val="31394D"/>
      </a:tcTxStyle>
      <a:tcStyle>
        <a:tcBdr>
          <a:left>
            <a:ln cap="flat" cmpd="sng" w="12700">
              <a:solidFill>
                <a:srgbClr val="31394D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31394D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31394D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31394D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31394D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31394D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KarlaMedium-boldItalic.fntdata"/><Relationship Id="rId42" Type="http://schemas.openxmlformats.org/officeDocument/2006/relationships/font" Target="fonts/Rubik-bold.fntdata"/><Relationship Id="rId41" Type="http://schemas.openxmlformats.org/officeDocument/2006/relationships/font" Target="fonts/Rubik-regular.fntdata"/><Relationship Id="rId44" Type="http://schemas.openxmlformats.org/officeDocument/2006/relationships/font" Target="fonts/Rubik-boldItalic.fntdata"/><Relationship Id="rId43" Type="http://schemas.openxmlformats.org/officeDocument/2006/relationships/font" Target="fonts/Rubik-italic.fntdata"/><Relationship Id="rId46" Type="http://schemas.openxmlformats.org/officeDocument/2006/relationships/font" Target="fonts/Karla-bold.fntdata"/><Relationship Id="rId45" Type="http://schemas.openxmlformats.org/officeDocument/2006/relationships/font" Target="fonts/Karl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Karla-boldItalic.fntdata"/><Relationship Id="rId47" Type="http://schemas.openxmlformats.org/officeDocument/2006/relationships/font" Target="fonts/Karla-italic.fntdata"/><Relationship Id="rId4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33" Type="http://schemas.openxmlformats.org/officeDocument/2006/relationships/font" Target="fonts/ArialNarrow-regular.fntdata"/><Relationship Id="rId32" Type="http://schemas.openxmlformats.org/officeDocument/2006/relationships/font" Target="fonts/Lato-boldItalic.fntdata"/><Relationship Id="rId35" Type="http://schemas.openxmlformats.org/officeDocument/2006/relationships/font" Target="fonts/ArialNarrow-italic.fntdata"/><Relationship Id="rId34" Type="http://schemas.openxmlformats.org/officeDocument/2006/relationships/font" Target="fonts/ArialNarrow-bold.fntdata"/><Relationship Id="rId37" Type="http://schemas.openxmlformats.org/officeDocument/2006/relationships/font" Target="fonts/KarlaMedium-regular.fntdata"/><Relationship Id="rId36" Type="http://schemas.openxmlformats.org/officeDocument/2006/relationships/font" Target="fonts/ArialNarrow-boldItalic.fntdata"/><Relationship Id="rId39" Type="http://schemas.openxmlformats.org/officeDocument/2006/relationships/font" Target="fonts/KarlaMedium-italic.fntdata"/><Relationship Id="rId38" Type="http://schemas.openxmlformats.org/officeDocument/2006/relationships/font" Target="fonts/KarlaMedium-bold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RubikMedium-bold.fntdata"/><Relationship Id="rId23" Type="http://schemas.openxmlformats.org/officeDocument/2006/relationships/font" Target="fonts/RubikMedium-regular.fntdata"/><Relationship Id="rId26" Type="http://schemas.openxmlformats.org/officeDocument/2006/relationships/font" Target="fonts/RubikMedium-boldItalic.fntdata"/><Relationship Id="rId25" Type="http://schemas.openxmlformats.org/officeDocument/2006/relationships/font" Target="fonts/RubikMedium-italic.fntdata"/><Relationship Id="rId28" Type="http://schemas.openxmlformats.org/officeDocument/2006/relationships/font" Target="fonts/Caveat-bold.fntdata"/><Relationship Id="rId27" Type="http://schemas.openxmlformats.org/officeDocument/2006/relationships/font" Target="fonts/Caveat-regular.fntdata"/><Relationship Id="rId29" Type="http://schemas.openxmlformats.org/officeDocument/2006/relationships/font" Target="fonts/Lato-regular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304d86708a_0_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3304d86708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highlight>
                  <a:srgbClr val="FFFF00"/>
                </a:highlight>
              </a:rPr>
              <a:t>Add information on parcel tax started in 2023-24 SY for 9 years at $125 per year.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304d86708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3304d8670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highlight>
                  <a:srgbClr val="FFFF00"/>
                </a:highlight>
              </a:rPr>
              <a:t>Add information on parcel tax started in 2023-24 SY for 9 years at $125 per year.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3065c1f24e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33065c1f24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31394D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31394D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</a:rPr>
              <a:t>Fiscal uncertainties</a:t>
            </a:r>
            <a:r>
              <a:rPr lang="en" sz="1000">
                <a:solidFill>
                  <a:schemeClr val="dk1"/>
                </a:solidFill>
              </a:rPr>
              <a:t> require careful planning and e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</a:rPr>
              <a:t>xcellent contingency plans</a:t>
            </a:r>
            <a:r>
              <a:rPr lang="en" sz="1000">
                <a:solidFill>
                  <a:schemeClr val="dk1"/>
                </a:solidFill>
              </a:rPr>
              <a:t>. Economic factors and legislative decisions at the state and federal level leading in some cases to immediate relief but also major long-term unknowns.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Current Reserves: 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3065c1f24e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33065c1f24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31394D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31394D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</a:rPr>
              <a:t>Fiscal uncertainties</a:t>
            </a:r>
            <a:r>
              <a:rPr lang="en" sz="1000">
                <a:solidFill>
                  <a:schemeClr val="dk1"/>
                </a:solidFill>
              </a:rPr>
              <a:t> require careful planning and e</a:t>
            </a: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</a:rPr>
              <a:t>xcellent contingency plans</a:t>
            </a:r>
            <a:r>
              <a:rPr lang="en" sz="1000">
                <a:solidFill>
                  <a:schemeClr val="dk1"/>
                </a:solidFill>
              </a:rPr>
              <a:t>. Economic factors and legislative decisions at the state and federal level leading in some cases to immediate relief but also major long-term unknowns.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Current Reserves: 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304d86708a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3304d86708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304d86708a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3304d86708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04d86708a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3304d86708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04d86708a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3304d86708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304d86708a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3304d86708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304d86708a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3304d86708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highlight>
                  <a:srgbClr val="FFFF00"/>
                </a:highlight>
              </a:rPr>
              <a:t>ELO-P Funding received July 1, 2024 needed to be spent 6/30/26 (two full years to spend); 23-24 $1802.95/pupil ($973,044); 24-25 $1579.55/pupil ($834,928); Prop 28 AMS fund is allocated each year and funds need to be used up to three fiscal years.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59189" y="2667000"/>
            <a:ext cx="3277910" cy="18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rgbClr val="222245"/>
          </a:solidFill>
          <a:ln>
            <a:noFill/>
          </a:ln>
        </p:spPr>
      </p:sp>
      <p:sp>
        <p:nvSpPr>
          <p:cNvPr id="12" name="Google Shape;12;p9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Karla"/>
              <a:buNone/>
              <a:defRPr b="1" sz="36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222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0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rla Medium"/>
              <a:buNone/>
              <a:defRPr>
                <a:solidFill>
                  <a:schemeClr val="lt1"/>
                </a:solidFill>
                <a:latin typeface="Karla Medium"/>
                <a:ea typeface="Karla Medium"/>
                <a:cs typeface="Karla Medium"/>
                <a:sym typeface="Karl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20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62" name="Google Shape;62;p20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●"/>
              <a:defRPr>
                <a:solidFill>
                  <a:srgbClr val="434343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○"/>
              <a:defRPr>
                <a:solidFill>
                  <a:srgbClr val="434343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  <a:defRPr>
                <a:solidFill>
                  <a:srgbClr val="434343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  <a:defRPr>
                <a:solidFill>
                  <a:srgbClr val="434343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  <a:defRPr>
                <a:solidFill>
                  <a:srgbClr val="434343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  <a:defRPr>
                <a:solidFill>
                  <a:srgbClr val="434343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○"/>
              <a:defRPr>
                <a:solidFill>
                  <a:srgbClr val="434343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3" name="Google Shape;6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rgbClr val="2222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6" name="Google Shape;66;p21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ubik"/>
              <a:buNone/>
              <a:defRPr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222245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Karla"/>
              <a:buNone/>
              <a:defRPr b="1" sz="10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300"/>
              <a:buFont typeface="Rubik"/>
              <a:buChar char="●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○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■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●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○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■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●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○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■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19850" y="2819400"/>
            <a:ext cx="3612451" cy="2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bg>
      <p:bgPr>
        <a:solidFill>
          <a:srgbClr val="A5A5BC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19850" y="2819400"/>
            <a:ext cx="3612451" cy="2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gradFill>
            <a:gsLst>
              <a:gs pos="0">
                <a:srgbClr val="A5A5BC"/>
              </a:gs>
              <a:gs pos="100000">
                <a:srgbClr val="222245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rla"/>
              <a:buNone/>
              <a:defRPr b="1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ubik"/>
              <a:buChar char="●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●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●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ubik"/>
              <a:buChar char="●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●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●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73579" y="0"/>
            <a:ext cx="2270422" cy="12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59189" y="2667000"/>
            <a:ext cx="3277910" cy="18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5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rgbClr val="222245"/>
          </a:solidFill>
          <a:ln>
            <a:noFill/>
          </a:ln>
        </p:spPr>
      </p:sp>
      <p:sp>
        <p:nvSpPr>
          <p:cNvPr id="92" name="Google Shape;92;p25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Karla"/>
              <a:buNone/>
              <a:defRPr b="1" sz="36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25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94" name="Google Shape;9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rgbClr val="2222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6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rgbClr val="A5A5BC"/>
          </a:solidFill>
          <a:ln>
            <a:noFill/>
          </a:ln>
        </p:spPr>
      </p:sp>
      <p:sp>
        <p:nvSpPr>
          <p:cNvPr id="98" name="Google Shape;98;p26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rgbClr val="222245"/>
          </a:solidFill>
          <a:ln>
            <a:noFill/>
          </a:ln>
        </p:spPr>
      </p:sp>
      <p:sp>
        <p:nvSpPr>
          <p:cNvPr id="99" name="Google Shape;99;p2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rla Medium"/>
              <a:buNone/>
              <a:defRPr>
                <a:solidFill>
                  <a:schemeClr val="lt1"/>
                </a:solidFill>
                <a:latin typeface="Karla Medium"/>
                <a:ea typeface="Karla Medium"/>
                <a:cs typeface="Karla Medium"/>
                <a:sym typeface="Karl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Google Shape;100;p2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ubik"/>
              <a:buChar char="●"/>
              <a:defRPr>
                <a:latin typeface="Rubik"/>
                <a:ea typeface="Rubik"/>
                <a:cs typeface="Rubik"/>
                <a:sym typeface="Rubik"/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ubik"/>
              <a:buChar char="○"/>
              <a:defRPr>
                <a:latin typeface="Rubik"/>
                <a:ea typeface="Rubik"/>
                <a:cs typeface="Rubik"/>
                <a:sym typeface="Rubik"/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ubik"/>
              <a:buChar char="■"/>
              <a:defRPr>
                <a:latin typeface="Rubik"/>
                <a:ea typeface="Rubik"/>
                <a:cs typeface="Rubik"/>
                <a:sym typeface="Rubik"/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ubik"/>
              <a:buChar char="●"/>
              <a:defRPr>
                <a:latin typeface="Rubik"/>
                <a:ea typeface="Rubik"/>
                <a:cs typeface="Rubik"/>
                <a:sym typeface="Rubik"/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ubik"/>
              <a:buChar char="○"/>
              <a:defRPr>
                <a:latin typeface="Rubik"/>
                <a:ea typeface="Rubik"/>
                <a:cs typeface="Rubik"/>
                <a:sym typeface="Rubik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ubik"/>
              <a:buChar char="■"/>
              <a:defRPr>
                <a:latin typeface="Rubik"/>
                <a:ea typeface="Rubik"/>
                <a:cs typeface="Rubik"/>
                <a:sym typeface="Rubik"/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ubik"/>
              <a:buChar char="●"/>
              <a:defRPr>
                <a:latin typeface="Rubik"/>
                <a:ea typeface="Rubik"/>
                <a:cs typeface="Rubik"/>
                <a:sym typeface="Rubik"/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ubik"/>
              <a:buChar char="○"/>
              <a:defRPr>
                <a:latin typeface="Rubik"/>
                <a:ea typeface="Rubik"/>
                <a:cs typeface="Rubik"/>
                <a:sym typeface="Rubik"/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ubik"/>
              <a:buChar char="■"/>
              <a:defRPr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101" name="Google Shape;10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A5A5BC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rgbClr val="2222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04" name="Google Shape;104;p2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rla Medium"/>
              <a:buNone/>
              <a:defRPr>
                <a:solidFill>
                  <a:schemeClr val="lt1"/>
                </a:solidFill>
                <a:latin typeface="Karla Medium"/>
                <a:ea typeface="Karla Medium"/>
                <a:cs typeface="Karla Medium"/>
                <a:sym typeface="Karl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A5A5BC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8" name="Google Shape;108;p28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rgbClr val="A5A5BC"/>
          </a:solidFill>
          <a:ln>
            <a:noFill/>
          </a:ln>
        </p:spPr>
      </p:sp>
      <p:sp>
        <p:nvSpPr>
          <p:cNvPr id="109" name="Google Shape;109;p28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45"/>
              </a:buClr>
              <a:buSzPts val="3600"/>
              <a:buFont typeface="Karla"/>
              <a:buNone/>
              <a:defRPr b="1" sz="3600">
                <a:solidFill>
                  <a:srgbClr val="222245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0" name="Google Shape;11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rgbClr val="2222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0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rgbClr val="A5A5BC"/>
          </a:solidFill>
          <a:ln>
            <a:noFill/>
          </a:ln>
        </p:spPr>
      </p:sp>
      <p:sp>
        <p:nvSpPr>
          <p:cNvPr id="18" name="Google Shape;18;p10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rgbClr val="222245"/>
          </a:solidFill>
          <a:ln>
            <a:noFill/>
          </a:ln>
        </p:spPr>
      </p:sp>
      <p:sp>
        <p:nvSpPr>
          <p:cNvPr id="19" name="Google Shape;19;p1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rla Medium"/>
              <a:buNone/>
              <a:defRPr>
                <a:solidFill>
                  <a:schemeClr val="lt1"/>
                </a:solidFill>
                <a:latin typeface="Karla Medium"/>
                <a:ea typeface="Karla Medium"/>
                <a:cs typeface="Karla Medium"/>
                <a:sym typeface="Karl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1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ubik"/>
              <a:buChar char="●"/>
              <a:defRPr>
                <a:latin typeface="Rubik"/>
                <a:ea typeface="Rubik"/>
                <a:cs typeface="Rubik"/>
                <a:sym typeface="Rubik"/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ubik"/>
              <a:buChar char="○"/>
              <a:defRPr>
                <a:latin typeface="Rubik"/>
                <a:ea typeface="Rubik"/>
                <a:cs typeface="Rubik"/>
                <a:sym typeface="Rubik"/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ubik"/>
              <a:buChar char="■"/>
              <a:defRPr>
                <a:latin typeface="Rubik"/>
                <a:ea typeface="Rubik"/>
                <a:cs typeface="Rubik"/>
                <a:sym typeface="Rubik"/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ubik"/>
              <a:buChar char="●"/>
              <a:defRPr>
                <a:latin typeface="Rubik"/>
                <a:ea typeface="Rubik"/>
                <a:cs typeface="Rubik"/>
                <a:sym typeface="Rubik"/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ubik"/>
              <a:buChar char="○"/>
              <a:defRPr>
                <a:latin typeface="Rubik"/>
                <a:ea typeface="Rubik"/>
                <a:cs typeface="Rubik"/>
                <a:sym typeface="Rubik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ubik"/>
              <a:buChar char="■"/>
              <a:defRPr>
                <a:latin typeface="Rubik"/>
                <a:ea typeface="Rubik"/>
                <a:cs typeface="Rubik"/>
                <a:sym typeface="Rubik"/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ubik"/>
              <a:buChar char="●"/>
              <a:defRPr>
                <a:latin typeface="Rubik"/>
                <a:ea typeface="Rubik"/>
                <a:cs typeface="Rubik"/>
                <a:sym typeface="Rubik"/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ubik"/>
              <a:buChar char="○"/>
              <a:defRPr>
                <a:latin typeface="Rubik"/>
                <a:ea typeface="Rubik"/>
                <a:cs typeface="Rubik"/>
                <a:sym typeface="Rubik"/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ubik"/>
              <a:buChar char="■"/>
              <a:defRPr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rgbClr val="A5A5BC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3" name="Google Shape;113;p29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rgbClr val="A5A5BC"/>
          </a:solidFill>
          <a:ln>
            <a:noFill/>
          </a:ln>
        </p:spPr>
      </p:sp>
      <p:sp>
        <p:nvSpPr>
          <p:cNvPr id="114" name="Google Shape;114;p29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45"/>
              </a:buClr>
              <a:buSzPts val="3600"/>
              <a:buFont typeface="Karla"/>
              <a:buNone/>
              <a:defRPr b="1" sz="3600">
                <a:solidFill>
                  <a:srgbClr val="222245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5" name="Google Shape;11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6" name="Google Shape;11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46100" y="3612375"/>
            <a:ext cx="2722026" cy="153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rgbClr val="2222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rla"/>
              <a:buNone/>
              <a:defRPr b="1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0" name="Google Shape;120;p30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ubik"/>
              <a:buChar char="●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●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●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121" name="Google Shape;121;p30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ubik"/>
              <a:buChar char="●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●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●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122" name="Google Shape;12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rgbClr val="2222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1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rla Medium"/>
              <a:buNone/>
              <a:defRPr>
                <a:solidFill>
                  <a:schemeClr val="lt1"/>
                </a:solidFill>
                <a:latin typeface="Karla Medium"/>
                <a:ea typeface="Karla Medium"/>
                <a:cs typeface="Karla Medium"/>
                <a:sym typeface="Karl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31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300"/>
              <a:buFont typeface="Rubik"/>
              <a:buChar char="●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○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■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●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○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■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●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○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■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127" name="Google Shape;12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A5A5B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2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45"/>
              </a:buClr>
              <a:buSzPts val="3600"/>
              <a:buNone/>
              <a:defRPr sz="3600">
                <a:solidFill>
                  <a:srgbClr val="22224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0" name="Google Shape;13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222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3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rla Medium"/>
              <a:buNone/>
              <a:defRPr>
                <a:solidFill>
                  <a:schemeClr val="lt1"/>
                </a:solidFill>
                <a:latin typeface="Karla Medium"/>
                <a:ea typeface="Karla Medium"/>
                <a:cs typeface="Karla Medium"/>
                <a:sym typeface="Karl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33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600"/>
              <a:buFont typeface="Rubik"/>
              <a:buNone/>
              <a:defRPr sz="1600"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135" name="Google Shape;135;p33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Char char="●"/>
              <a:defRPr>
                <a:solidFill>
                  <a:srgbClr val="434343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○"/>
              <a:defRPr>
                <a:solidFill>
                  <a:srgbClr val="434343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  <a:defRPr>
                <a:solidFill>
                  <a:srgbClr val="434343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  <a:defRPr>
                <a:solidFill>
                  <a:srgbClr val="434343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  <a:defRPr>
                <a:solidFill>
                  <a:srgbClr val="434343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  <a:defRPr>
                <a:solidFill>
                  <a:srgbClr val="434343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○"/>
              <a:defRPr>
                <a:solidFill>
                  <a:srgbClr val="434343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36" name="Google Shape;13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rgbClr val="2222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9" name="Google Shape;139;p34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ubik"/>
              <a:buNone/>
              <a:defRPr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</a:lstStyle>
          <a:p/>
        </p:txBody>
      </p:sp>
      <p:sp>
        <p:nvSpPr>
          <p:cNvPr id="140" name="Google Shape;14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222245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Karla"/>
              <a:buNone/>
              <a:defRPr b="1" sz="10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" name="Google Shape;143;p35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300"/>
              <a:buFont typeface="Rubik"/>
              <a:buChar char="●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○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■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●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○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■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●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○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■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144" name="Google Shape;14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7" name="Google Shape;14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19850" y="2819400"/>
            <a:ext cx="3612451" cy="2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bg>
      <p:bgPr>
        <a:solidFill>
          <a:srgbClr val="A5A5BC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0" name="Google Shape;150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19850" y="2819400"/>
            <a:ext cx="3612451" cy="2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gradFill>
            <a:gsLst>
              <a:gs pos="0">
                <a:srgbClr val="A5A5BC"/>
              </a:gs>
              <a:gs pos="100000">
                <a:srgbClr val="222245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rla"/>
              <a:buNone/>
              <a:defRPr b="1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ubik"/>
              <a:buChar char="●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●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●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ubik"/>
              <a:buChar char="●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●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●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73579" y="0"/>
            <a:ext cx="2270422" cy="12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A5A5BC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rgbClr val="2222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31" name="Google Shape;31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rla Medium"/>
              <a:buNone/>
              <a:defRPr>
                <a:solidFill>
                  <a:schemeClr val="lt1"/>
                </a:solidFill>
                <a:latin typeface="Karla Medium"/>
                <a:ea typeface="Karla Medium"/>
                <a:cs typeface="Karla Medium"/>
                <a:sym typeface="Karl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A5A5BC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" name="Google Shape;35;p15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rgbClr val="A5A5BC"/>
          </a:solidFill>
          <a:ln>
            <a:noFill/>
          </a:ln>
        </p:spPr>
      </p:sp>
      <p:sp>
        <p:nvSpPr>
          <p:cNvPr id="36" name="Google Shape;36;p15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45"/>
              </a:buClr>
              <a:buSzPts val="3600"/>
              <a:buFont typeface="Karla"/>
              <a:buNone/>
              <a:defRPr b="1" sz="3600">
                <a:solidFill>
                  <a:srgbClr val="222245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rgbClr val="A5A5BC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0" name="Google Shape;40;p16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rgbClr val="A5A5BC"/>
          </a:solidFill>
          <a:ln>
            <a:noFill/>
          </a:ln>
        </p:spPr>
      </p:sp>
      <p:sp>
        <p:nvSpPr>
          <p:cNvPr id="41" name="Google Shape;41;p16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45"/>
              </a:buClr>
              <a:buSzPts val="3600"/>
              <a:buFont typeface="Karla"/>
              <a:buNone/>
              <a:defRPr b="1" sz="3600">
                <a:solidFill>
                  <a:srgbClr val="222245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46100" y="3612375"/>
            <a:ext cx="2722026" cy="153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rgbClr val="2222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rla"/>
              <a:buNone/>
              <a:defRPr b="1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ubik"/>
              <a:buChar char="●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●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●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48" name="Google Shape;48;p17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ubik"/>
              <a:buChar char="●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●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●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rgbClr val="2222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8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rla Medium"/>
              <a:buNone/>
              <a:defRPr>
                <a:solidFill>
                  <a:schemeClr val="lt1"/>
                </a:solidFill>
                <a:latin typeface="Karla Medium"/>
                <a:ea typeface="Karla Medium"/>
                <a:cs typeface="Karla Medium"/>
                <a:sym typeface="Karla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18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300"/>
              <a:buFont typeface="Rubik"/>
              <a:buChar char="●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○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■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●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○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■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●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○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BC"/>
              </a:buClr>
              <a:buSzPts val="1100"/>
              <a:buFont typeface="Rubik"/>
              <a:buChar char="■"/>
              <a:defRPr>
                <a:solidFill>
                  <a:srgbClr val="A5A5BC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54" name="Google Shape;5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A5A5BC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45"/>
              </a:buClr>
              <a:buSzPts val="3600"/>
              <a:buNone/>
              <a:defRPr sz="3600">
                <a:solidFill>
                  <a:srgbClr val="22224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45"/>
              </a:buClr>
              <a:buSzPts val="2800"/>
              <a:buFont typeface="Karla"/>
              <a:buNone/>
              <a:defRPr b="1" i="0" sz="2800" u="none" cap="none" strike="noStrike">
                <a:solidFill>
                  <a:srgbClr val="222245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45"/>
              </a:buClr>
              <a:buSzPts val="2800"/>
              <a:buFont typeface="Karla"/>
              <a:buNone/>
              <a:defRPr b="1" i="0" sz="2800" u="none" cap="none" strike="noStrike">
                <a:solidFill>
                  <a:srgbClr val="222245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45"/>
              </a:buClr>
              <a:buSzPts val="2800"/>
              <a:buFont typeface="Karla"/>
              <a:buNone/>
              <a:defRPr b="1" i="0" sz="2800" u="none" cap="none" strike="noStrike">
                <a:solidFill>
                  <a:srgbClr val="222245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45"/>
              </a:buClr>
              <a:buSzPts val="2800"/>
              <a:buFont typeface="Karla"/>
              <a:buNone/>
              <a:defRPr b="1" i="0" sz="2800" u="none" cap="none" strike="noStrike">
                <a:solidFill>
                  <a:srgbClr val="222245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45"/>
              </a:buClr>
              <a:buSzPts val="2800"/>
              <a:buFont typeface="Karla"/>
              <a:buNone/>
              <a:defRPr b="1" i="0" sz="2800" u="none" cap="none" strike="noStrike">
                <a:solidFill>
                  <a:srgbClr val="222245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45"/>
              </a:buClr>
              <a:buSzPts val="2800"/>
              <a:buFont typeface="Karla"/>
              <a:buNone/>
              <a:defRPr b="1" i="0" sz="2800" u="none" cap="none" strike="noStrike">
                <a:solidFill>
                  <a:srgbClr val="222245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45"/>
              </a:buClr>
              <a:buSzPts val="2800"/>
              <a:buFont typeface="Karla"/>
              <a:buNone/>
              <a:defRPr b="1" i="0" sz="2800" u="none" cap="none" strike="noStrike">
                <a:solidFill>
                  <a:srgbClr val="222245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45"/>
              </a:buClr>
              <a:buSzPts val="2800"/>
              <a:buFont typeface="Karla"/>
              <a:buNone/>
              <a:defRPr b="1" i="0" sz="2800" u="none" cap="none" strike="noStrike">
                <a:solidFill>
                  <a:srgbClr val="222245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45"/>
              </a:buClr>
              <a:buSzPts val="2800"/>
              <a:buFont typeface="Karla"/>
              <a:buNone/>
              <a:defRPr b="1" i="0" sz="2800" u="none" cap="none" strike="noStrike">
                <a:solidFill>
                  <a:srgbClr val="222245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ubik"/>
              <a:buChar char="●"/>
              <a:defRPr b="0" i="0" sz="13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 b="0" i="0" sz="11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 b="0" i="0" sz="11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●"/>
              <a:defRPr b="0" i="0" sz="11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 b="0" i="0" sz="11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 b="0" i="0" sz="11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●"/>
              <a:defRPr b="0" i="0" sz="11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 b="0" i="0" sz="11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 b="0" i="0" sz="11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45"/>
              </a:buClr>
              <a:buSzPts val="2800"/>
              <a:buFont typeface="Karla"/>
              <a:buNone/>
              <a:defRPr b="1" i="0" sz="2800" u="none" cap="none" strike="noStrike">
                <a:solidFill>
                  <a:srgbClr val="222245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45"/>
              </a:buClr>
              <a:buSzPts val="2800"/>
              <a:buFont typeface="Karla"/>
              <a:buNone/>
              <a:defRPr b="1" i="0" sz="2800" u="none" cap="none" strike="noStrike">
                <a:solidFill>
                  <a:srgbClr val="222245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45"/>
              </a:buClr>
              <a:buSzPts val="2800"/>
              <a:buFont typeface="Karla"/>
              <a:buNone/>
              <a:defRPr b="1" i="0" sz="2800" u="none" cap="none" strike="noStrike">
                <a:solidFill>
                  <a:srgbClr val="222245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45"/>
              </a:buClr>
              <a:buSzPts val="2800"/>
              <a:buFont typeface="Karla"/>
              <a:buNone/>
              <a:defRPr b="1" i="0" sz="2800" u="none" cap="none" strike="noStrike">
                <a:solidFill>
                  <a:srgbClr val="222245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45"/>
              </a:buClr>
              <a:buSzPts val="2800"/>
              <a:buFont typeface="Karla"/>
              <a:buNone/>
              <a:defRPr b="1" i="0" sz="2800" u="none" cap="none" strike="noStrike">
                <a:solidFill>
                  <a:srgbClr val="222245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45"/>
              </a:buClr>
              <a:buSzPts val="2800"/>
              <a:buFont typeface="Karla"/>
              <a:buNone/>
              <a:defRPr b="1" i="0" sz="2800" u="none" cap="none" strike="noStrike">
                <a:solidFill>
                  <a:srgbClr val="222245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45"/>
              </a:buClr>
              <a:buSzPts val="2800"/>
              <a:buFont typeface="Karla"/>
              <a:buNone/>
              <a:defRPr b="1" i="0" sz="2800" u="none" cap="none" strike="noStrike">
                <a:solidFill>
                  <a:srgbClr val="222245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45"/>
              </a:buClr>
              <a:buSzPts val="2800"/>
              <a:buFont typeface="Karla"/>
              <a:buNone/>
              <a:defRPr b="1" i="0" sz="2800" u="none" cap="none" strike="noStrike">
                <a:solidFill>
                  <a:srgbClr val="222245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45"/>
              </a:buClr>
              <a:buSzPts val="2800"/>
              <a:buFont typeface="Karla"/>
              <a:buNone/>
              <a:defRPr b="1" i="0" sz="2800" u="none" cap="none" strike="noStrike">
                <a:solidFill>
                  <a:srgbClr val="222245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Rubik"/>
              <a:buChar char="●"/>
              <a:defRPr b="0" i="0" sz="13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 b="0" i="0" sz="11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 b="0" i="0" sz="11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●"/>
              <a:defRPr b="0" i="0" sz="11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 b="0" i="0" sz="11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 b="0" i="0" sz="11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●"/>
              <a:defRPr b="0" i="0" sz="11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○"/>
              <a:defRPr b="0" i="0" sz="11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ubik"/>
              <a:buChar char="■"/>
              <a:defRPr b="0" i="0" sz="11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434343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"/>
          <p:cNvSpPr txBox="1"/>
          <p:nvPr>
            <p:ph type="ctrTitle"/>
          </p:nvPr>
        </p:nvSpPr>
        <p:spPr>
          <a:xfrm>
            <a:off x="177950" y="276150"/>
            <a:ext cx="8243100" cy="16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2379"/>
              <a:buFont typeface="Montserrat"/>
              <a:buNone/>
            </a:pPr>
            <a:r>
              <a:rPr lang="en" sz="4855">
                <a:latin typeface="Calibri"/>
                <a:ea typeface="Calibri"/>
                <a:cs typeface="Calibri"/>
                <a:sym typeface="Calibri"/>
              </a:rPr>
              <a:t>Budget Advisory &amp;</a:t>
            </a:r>
            <a:endParaRPr sz="4855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2379"/>
              <a:buFont typeface="Montserrat"/>
              <a:buNone/>
            </a:pPr>
            <a:r>
              <a:rPr lang="en" sz="4855">
                <a:latin typeface="Calibri"/>
                <a:ea typeface="Calibri"/>
                <a:cs typeface="Calibri"/>
                <a:sym typeface="Calibri"/>
              </a:rPr>
              <a:t>Parcel Tax Oversight</a:t>
            </a:r>
            <a:endParaRPr sz="4855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2379"/>
              <a:buFont typeface="Montserrat"/>
              <a:buNone/>
            </a:pPr>
            <a:r>
              <a:rPr lang="en" sz="4855">
                <a:latin typeface="Calibri"/>
                <a:ea typeface="Calibri"/>
                <a:cs typeface="Calibri"/>
                <a:sym typeface="Calibri"/>
              </a:rPr>
              <a:t>Committee (BAC/PTO)</a:t>
            </a:r>
            <a:endParaRPr sz="4855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t/>
            </a:r>
            <a:endParaRPr sz="34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1212"/>
              <a:buNone/>
            </a:pPr>
            <a:r>
              <a:rPr lang="en" sz="3300">
                <a:latin typeface="Calibri"/>
                <a:ea typeface="Calibri"/>
                <a:cs typeface="Calibri"/>
                <a:sym typeface="Calibri"/>
              </a:rPr>
              <a:t>FY 2024-2025 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"/>
          <p:cNvSpPr txBox="1"/>
          <p:nvPr>
            <p:ph idx="1" type="subTitle"/>
          </p:nvPr>
        </p:nvSpPr>
        <p:spPr>
          <a:xfrm>
            <a:off x="177950" y="33650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6666"/>
              <a:buNone/>
            </a:pPr>
            <a:r>
              <a:rPr b="1" lang="en" sz="6000">
                <a:solidFill>
                  <a:srgbClr val="F15E22"/>
                </a:solidFill>
                <a:latin typeface="Calibri"/>
                <a:ea typeface="Calibri"/>
                <a:cs typeface="Calibri"/>
                <a:sym typeface="Calibri"/>
              </a:rPr>
              <a:t>Business Services</a:t>
            </a:r>
            <a:endParaRPr b="1" sz="6000">
              <a:solidFill>
                <a:srgbClr val="F15E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190"/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190"/>
              <a:buNone/>
            </a:pPr>
            <a:r>
              <a:t/>
            </a:r>
            <a:endParaRPr i="1" sz="2100">
              <a:solidFill>
                <a:srgbClr val="FFFFFF"/>
              </a:solidFill>
            </a:endParaRPr>
          </a:p>
        </p:txBody>
      </p:sp>
      <p:sp>
        <p:nvSpPr>
          <p:cNvPr id="157" name="Google Shape;157;p1"/>
          <p:cNvSpPr txBox="1"/>
          <p:nvPr/>
        </p:nvSpPr>
        <p:spPr>
          <a:xfrm>
            <a:off x="0" y="4401750"/>
            <a:ext cx="914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" u="none" cap="none" strike="noStrike">
                <a:solidFill>
                  <a:srgbClr val="0B2388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Inspiring our community with opportunities to learn and thrive, we are committed to a shared purpose that guarantees each student a strong academic foundation while ensuring</a:t>
            </a:r>
            <a:r>
              <a:rPr b="1" i="1" lang="en" u="none" cap="none" strike="noStrike">
                <a:solidFill>
                  <a:srgbClr val="F15E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equity </a:t>
            </a:r>
            <a:r>
              <a:rPr b="1" i="1" lang="en" u="none" cap="none" strike="noStrike">
                <a:solidFill>
                  <a:srgbClr val="0B2388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through </a:t>
            </a:r>
            <a:r>
              <a:rPr b="1" i="1" lang="en" u="none" cap="none" strike="noStrike">
                <a:solidFill>
                  <a:srgbClr val="F15E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access</a:t>
            </a:r>
            <a:r>
              <a:rPr b="1" i="1" lang="en" u="none" cap="none" strike="noStrike">
                <a:solidFill>
                  <a:srgbClr val="0B2388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and opportunity for all.</a:t>
            </a:r>
            <a:endParaRPr b="1" i="1" u="none" cap="none" strike="noStrike">
              <a:solidFill>
                <a:srgbClr val="0B23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B238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8" name="Google Shape;15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0501" y="2635849"/>
            <a:ext cx="2129250" cy="18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304d86708a_0_59"/>
          <p:cNvSpPr txBox="1"/>
          <p:nvPr>
            <p:ph type="title"/>
          </p:nvPr>
        </p:nvSpPr>
        <p:spPr>
          <a:xfrm>
            <a:off x="311725" y="3485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What’s Next…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230" name="Google Shape;230;g3304d86708a_0_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9</a:t>
            </a:r>
            <a:endParaRPr/>
          </a:p>
        </p:txBody>
      </p:sp>
      <p:pic>
        <p:nvPicPr>
          <p:cNvPr id="231" name="Google Shape;231;g3304d86708a_0_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7559" y="3896"/>
            <a:ext cx="1419150" cy="1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3304d86708a_0_59"/>
          <p:cNvSpPr txBox="1"/>
          <p:nvPr/>
        </p:nvSpPr>
        <p:spPr>
          <a:xfrm>
            <a:off x="511950" y="1607850"/>
            <a:ext cx="81993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Calibri"/>
              <a:buChar char="●"/>
            </a:pP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2023-24 Audit Report will be presented to the Board for approval on February 18, 2025</a:t>
            </a:r>
            <a:b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2024-25 2nd Interim Report</a:t>
            </a:r>
            <a:endParaRPr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Update assumptions &amp; changes</a:t>
            </a:r>
            <a:endParaRPr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Presented to the Board for approval in March, 2025</a:t>
            </a:r>
            <a:endParaRPr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304d86708a_0_0"/>
          <p:cNvSpPr txBox="1"/>
          <p:nvPr>
            <p:ph type="title"/>
          </p:nvPr>
        </p:nvSpPr>
        <p:spPr>
          <a:xfrm>
            <a:off x="311725" y="3485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Measure A Parcel Tax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238" name="Google Shape;238;g3304d86708a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239" name="Google Shape;239;g3304d86708a_0_0"/>
          <p:cNvSpPr txBox="1"/>
          <p:nvPr/>
        </p:nvSpPr>
        <p:spPr>
          <a:xfrm>
            <a:off x="119275" y="1560025"/>
            <a:ext cx="8905500" cy="31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" sz="2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The special tax was approved at $125 per year for nine (9) years started in FY 2023-24 </a:t>
            </a:r>
            <a:endParaRPr i="0" sz="2400" u="none" cap="none" strike="noStrike">
              <a:solidFill>
                <a:srgbClr val="00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i="0" lang="en" sz="2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aintain 21st Century hands-on </a:t>
            </a:r>
            <a:r>
              <a:rPr lang="en" sz="24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i="0" lang="en" sz="2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cience </a:t>
            </a:r>
            <a:r>
              <a:rPr lang="en" sz="24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i="0" lang="en" sz="2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abs</a:t>
            </a:r>
            <a:r>
              <a:rPr lang="en" sz="24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T</a:t>
            </a:r>
            <a:r>
              <a:rPr i="0" lang="en" sz="2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echnology</a:t>
            </a:r>
            <a:r>
              <a:rPr lang="en" sz="24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E</a:t>
            </a:r>
            <a:r>
              <a:rPr i="0" lang="en" sz="2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ngineering</a:t>
            </a:r>
            <a:r>
              <a:rPr lang="en" sz="24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 &amp; M</a:t>
            </a:r>
            <a:r>
              <a:rPr i="0" lang="en" sz="2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ath Instruction</a:t>
            </a:r>
            <a:endParaRPr sz="24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i="0" lang="en" sz="2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trengthen reading and writing programs</a:t>
            </a:r>
            <a:endParaRPr sz="24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i="0" lang="en" sz="2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ttract and retain qualified teachers</a:t>
            </a:r>
            <a:endParaRPr sz="24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i="0" lang="en" sz="2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estore </a:t>
            </a:r>
            <a:r>
              <a:rPr lang="en" sz="24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i="0" lang="en" sz="2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rt and </a:t>
            </a:r>
            <a:r>
              <a:rPr lang="en" sz="24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i="0" lang="en" sz="2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usic programs</a:t>
            </a:r>
            <a:endParaRPr i="0" sz="2400" u="none" cap="none" strike="noStrike">
              <a:solidFill>
                <a:srgbClr val="0944A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g3304d86708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7559" y="3896"/>
            <a:ext cx="1419150" cy="123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"/>
          <p:cNvSpPr txBox="1"/>
          <p:nvPr>
            <p:ph type="title"/>
          </p:nvPr>
        </p:nvSpPr>
        <p:spPr>
          <a:xfrm>
            <a:off x="74592" y="199000"/>
            <a:ext cx="87321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FY 2024-2025 Parcel Tax Revenue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246" name="Google Shape;246;p4"/>
          <p:cNvSpPr txBox="1"/>
          <p:nvPr>
            <p:ph idx="12" type="sldNum"/>
          </p:nvPr>
        </p:nvSpPr>
        <p:spPr>
          <a:xfrm>
            <a:off x="8698925" y="4956850"/>
            <a:ext cx="369300" cy="1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"/>
              <a:buNone/>
            </a:pPr>
            <a:r>
              <a:rPr lang="en" sz="1200"/>
              <a:t>11</a:t>
            </a:r>
            <a:endParaRPr sz="1200"/>
          </a:p>
        </p:txBody>
      </p:sp>
      <p:pic>
        <p:nvPicPr>
          <p:cNvPr id="247" name="Google Shape;24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7559" y="3896"/>
            <a:ext cx="1419150" cy="1236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8" name="Google Shape;248;p4"/>
          <p:cNvGraphicFramePr/>
          <p:nvPr/>
        </p:nvGraphicFramePr>
        <p:xfrm>
          <a:off x="75803" y="13256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{6A327AD8-7933-4795-8C7F-F866688BDB97}</a:tableStyleId>
              </a:tblPr>
              <a:tblGrid>
                <a:gridCol w="3825175"/>
                <a:gridCol w="2583675"/>
                <a:gridCol w="2583675"/>
              </a:tblGrid>
              <a:tr h="560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Tax Category Description</a:t>
                      </a:r>
                      <a:endParaRPr b="1" i="0" sz="2500" u="none" cap="none" strike="noStrike">
                        <a:solidFill>
                          <a:srgbClr val="31394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Parcel Count</a:t>
                      </a:r>
                      <a:endParaRPr b="1" i="0" sz="2500" u="none" cap="none" strike="noStrike">
                        <a:solidFill>
                          <a:srgbClr val="31394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 2024-25 Levy</a:t>
                      </a:r>
                      <a:endParaRPr b="1" i="0" sz="2500" u="none" cap="none" strike="noStrike">
                        <a:solidFill>
                          <a:srgbClr val="31394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solidFill>
                      <a:srgbClr val="E0E0E0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Taxable Parcels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6,530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$816,250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36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Exempt - Senior Exemption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711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</a:tr>
              <a:tr h="36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Exempt - SSDI Exemption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</a:tr>
              <a:tr h="36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Exempt - Other </a:t>
                      </a:r>
                      <a:r>
                        <a:rPr i="1" lang="en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(1)</a:t>
                      </a:r>
                      <a:endParaRPr i="1"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</a:tr>
              <a:tr h="36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County Service Fee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(9,700)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</a:tr>
              <a:tr h="36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Carryover from FY 23-24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$51,144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</a:tr>
              <a:tr h="36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Parcel Tax Revenue</a:t>
                      </a:r>
                      <a:endParaRPr b="1" sz="2500"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$857,694</a:t>
                      </a:r>
                      <a:endParaRPr b="1" sz="2500"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</a:tr>
              <a:tr h="100000">
                <a:tc>
                  <a:txBody>
                    <a:bodyPr/>
                    <a:lstStyle/>
                    <a:p>
                      <a:pPr indent="-2667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600"/>
                        <a:buFont typeface="Calibri"/>
                        <a:buAutoNum type="arabicParenBoth"/>
                      </a:pPr>
                      <a:r>
                        <a:rPr i="1" lang="en" sz="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Includes Parcels otherwise exempt from ad valorem property taxes</a:t>
                      </a:r>
                      <a:endParaRPr i="1" sz="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3065c1f24e_0_9"/>
          <p:cNvSpPr txBox="1"/>
          <p:nvPr>
            <p:ph type="title"/>
          </p:nvPr>
        </p:nvSpPr>
        <p:spPr>
          <a:xfrm>
            <a:off x="74592" y="199000"/>
            <a:ext cx="87321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FY 2024-2025 Parcel Tax Expenditures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254" name="Google Shape;254;g33065c1f24e_0_9"/>
          <p:cNvSpPr txBox="1"/>
          <p:nvPr>
            <p:ph idx="12" type="sldNum"/>
          </p:nvPr>
        </p:nvSpPr>
        <p:spPr>
          <a:xfrm>
            <a:off x="8876050" y="4875100"/>
            <a:ext cx="2679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12</a:t>
            </a:r>
            <a:endParaRPr/>
          </a:p>
        </p:txBody>
      </p:sp>
      <p:pic>
        <p:nvPicPr>
          <p:cNvPr id="255" name="Google Shape;255;g33065c1f24e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7559" y="3896"/>
            <a:ext cx="1419150" cy="1236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6" name="Google Shape;256;g33065c1f24e_0_9"/>
          <p:cNvGraphicFramePr/>
          <p:nvPr/>
        </p:nvGraphicFramePr>
        <p:xfrm>
          <a:off x="3" y="12915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{6A327AD8-7933-4795-8C7F-F866688BDB97}</a:tableStyleId>
              </a:tblPr>
              <a:tblGrid>
                <a:gridCol w="4738350"/>
                <a:gridCol w="540575"/>
                <a:gridCol w="1861275"/>
                <a:gridCol w="1928850"/>
              </a:tblGrid>
              <a:tr h="857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Expenditures</a:t>
                      </a:r>
                      <a:endParaRPr b="1" i="0" sz="1900" u="none" cap="none" strike="noStrike">
                        <a:solidFill>
                          <a:srgbClr val="31394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FTE</a:t>
                      </a:r>
                      <a:endParaRPr b="1" i="0" sz="1900" u="none" cap="none" strike="noStrike">
                        <a:solidFill>
                          <a:srgbClr val="31394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 24-25 Budget</a:t>
                      </a:r>
                      <a:endParaRPr b="1" i="0" sz="1900" u="none" cap="none" strike="noStrike">
                        <a:solidFill>
                          <a:srgbClr val="31394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 24-25 Expenditures as of 1st Interim</a:t>
                      </a:r>
                      <a:endParaRPr b="1" i="0" sz="1900" u="none" cap="none" strike="noStrike">
                        <a:solidFill>
                          <a:srgbClr val="31394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solidFill>
                      <a:srgbClr val="E0E0E0"/>
                    </a:solidFill>
                  </a:tcPr>
                </a:tc>
              </a:tr>
              <a:tr h="60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Maintain 21st Century, Hands on Science labs, Technology, Engineering, and Math Instruction 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$367,617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$223,001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42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Restore Art &amp; Music Programs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$112,934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$55,064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</a:tr>
              <a:tr h="42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Attract &amp; Retain Qualified Teachers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$43,000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</a:tr>
              <a:tr h="42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Strengthen Reading &amp; Writing Programs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$326,813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$193,150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</a:tr>
              <a:tr h="42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Parcel Tax Admin Services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$4,650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$3,773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</a:tr>
              <a:tr h="42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Parcel Tax Expenditures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$855,014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$471,216</a:t>
                      </a:r>
                      <a:endParaRPr b="1"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"/>
          <p:cNvSpPr txBox="1"/>
          <p:nvPr>
            <p:ph type="title"/>
          </p:nvPr>
        </p:nvSpPr>
        <p:spPr>
          <a:xfrm>
            <a:off x="311725" y="3485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Best Practices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262" name="Google Shape;262;p6"/>
          <p:cNvSpPr txBox="1"/>
          <p:nvPr/>
        </p:nvSpPr>
        <p:spPr>
          <a:xfrm>
            <a:off x="440550" y="1759675"/>
            <a:ext cx="7891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MESD strives to follow these fundamental best practices: </a:t>
            </a:r>
            <a:endParaRPr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Maintain a structurally balanced budget</a:t>
            </a:r>
            <a:endParaRPr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Student centered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Build 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adequate</a:t>
            </a:r>
            <a:r>
              <a:rPr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reserves</a:t>
            </a:r>
            <a:endParaRPr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Cash flow management</a:t>
            </a:r>
            <a:endParaRPr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Risk 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mitigations</a:t>
            </a:r>
            <a:endParaRPr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13</a:t>
            </a:r>
            <a:endParaRPr/>
          </a:p>
        </p:txBody>
      </p:sp>
      <p:pic>
        <p:nvPicPr>
          <p:cNvPr id="264" name="Google Shape;26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7559" y="3896"/>
            <a:ext cx="1419150" cy="123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3065c1f24e_0_36"/>
          <p:cNvSpPr txBox="1"/>
          <p:nvPr/>
        </p:nvSpPr>
        <p:spPr>
          <a:xfrm>
            <a:off x="56575" y="160600"/>
            <a:ext cx="789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Thank you!</a:t>
            </a:r>
            <a:endParaRPr b="1" sz="4800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70" name="Google Shape;270;g33065c1f24e_0_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1" name="Google Shape;271;g33065c1f24e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7559" y="3896"/>
            <a:ext cx="1419150" cy="123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33065c1f24e_0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3550"/>
            <a:ext cx="9144000" cy="378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/>
          <p:cNvSpPr txBox="1"/>
          <p:nvPr>
            <p:ph type="title"/>
          </p:nvPr>
        </p:nvSpPr>
        <p:spPr>
          <a:xfrm>
            <a:off x="332349" y="1023188"/>
            <a:ext cx="4488600" cy="21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5754"/>
              <a:buNone/>
            </a:pPr>
            <a:r>
              <a:rPr lang="en" sz="5022">
                <a:solidFill>
                  <a:srgbClr val="F15E22"/>
                </a:solidFill>
                <a:latin typeface="Calibri"/>
                <a:ea typeface="Calibri"/>
                <a:cs typeface="Calibri"/>
                <a:sym typeface="Calibri"/>
              </a:rPr>
              <a:t>OVERSIGHT COMMITTEES</a:t>
            </a:r>
            <a:endParaRPr sz="5022">
              <a:solidFill>
                <a:srgbClr val="F15E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3393"/>
              <a:buNone/>
            </a:pPr>
            <a:r>
              <a:t/>
            </a:r>
            <a:endParaRPr b="0" sz="1105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4848"/>
              <a:buNone/>
            </a:pPr>
            <a:r>
              <a:rPr lang="en" sz="3300">
                <a:solidFill>
                  <a:srgbClr val="F15E22"/>
                </a:solidFill>
                <a:latin typeface="Calibri"/>
                <a:ea typeface="Calibri"/>
                <a:cs typeface="Calibri"/>
                <a:sym typeface="Calibri"/>
              </a:rPr>
              <a:t>BAC/PTO</a:t>
            </a:r>
            <a:endParaRPr sz="3300">
              <a:solidFill>
                <a:srgbClr val="F15E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1002"/>
              <a:buNone/>
            </a:pPr>
            <a:r>
              <a:t/>
            </a:r>
            <a:endParaRPr b="0" sz="1327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33333"/>
              <a:buNone/>
            </a:pPr>
            <a:r>
              <a:t/>
            </a:r>
            <a:endParaRPr b="0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96905"/>
              <a:buNone/>
            </a:pPr>
            <a:r>
              <a:t/>
            </a:r>
            <a:endParaRPr b="0" sz="1422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5384"/>
              <a:buNone/>
            </a:pPr>
            <a:r>
              <a:t/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5384"/>
              <a:buNone/>
            </a:pPr>
            <a:r>
              <a:t/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5" name="Google Shape;165;p2"/>
          <p:cNvSpPr txBox="1"/>
          <p:nvPr/>
        </p:nvSpPr>
        <p:spPr>
          <a:xfrm>
            <a:off x="1219200" y="3733800"/>
            <a:ext cx="3000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Presented by: </a:t>
            </a:r>
            <a:endParaRPr i="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Mary Pollett</a:t>
            </a:r>
            <a:endParaRPr b="1" i="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Chief Business Official</a:t>
            </a:r>
            <a:endParaRPr i="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u="none" cap="none" strike="noStrike">
              <a:solidFill>
                <a:srgbClr val="F15E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>
                <a:solidFill>
                  <a:srgbClr val="F15E22"/>
                </a:solidFill>
                <a:latin typeface="Calibri"/>
                <a:ea typeface="Calibri"/>
                <a:cs typeface="Calibri"/>
                <a:sym typeface="Calibri"/>
              </a:rPr>
              <a:t>February</a:t>
            </a:r>
            <a:r>
              <a:rPr i="0" lang="en" u="none" cap="none" strike="noStrike">
                <a:solidFill>
                  <a:srgbClr val="F15E22"/>
                </a:solidFill>
                <a:latin typeface="Calibri"/>
                <a:ea typeface="Calibri"/>
                <a:cs typeface="Calibri"/>
                <a:sym typeface="Calibri"/>
              </a:rPr>
              <a:t> 12, 2025</a:t>
            </a:r>
            <a:endParaRPr i="0" sz="1500" u="none" cap="none" strike="noStrike">
              <a:solidFill>
                <a:srgbClr val="F15E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"/>
          <p:cNvSpPr txBox="1"/>
          <p:nvPr/>
        </p:nvSpPr>
        <p:spPr>
          <a:xfrm>
            <a:off x="4344600" y="17275"/>
            <a:ext cx="4799400" cy="4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100" u="none" cap="none" strike="noStrike">
                <a:solidFill>
                  <a:srgbClr val="F15E22"/>
                </a:solidFill>
                <a:latin typeface="Calibri"/>
                <a:ea typeface="Calibri"/>
                <a:cs typeface="Calibri"/>
                <a:sym typeface="Calibri"/>
              </a:rPr>
              <a:t>Budget </a:t>
            </a:r>
            <a:r>
              <a:rPr b="1" i="0" lang="en" sz="2100" u="none" cap="none" strike="noStrike">
                <a:solidFill>
                  <a:srgbClr val="222245"/>
                </a:solidFill>
                <a:latin typeface="Calibri"/>
                <a:ea typeface="Calibri"/>
                <a:cs typeface="Calibri"/>
                <a:sym typeface="Calibri"/>
              </a:rPr>
              <a:t>Advisory Committee (</a:t>
            </a:r>
            <a:r>
              <a:rPr b="1" i="0" lang="en" sz="2100" u="none" cap="none" strike="noStrike">
                <a:solidFill>
                  <a:srgbClr val="F15E22"/>
                </a:solidFill>
                <a:latin typeface="Calibri"/>
                <a:ea typeface="Calibri"/>
                <a:cs typeface="Calibri"/>
                <a:sym typeface="Calibri"/>
              </a:rPr>
              <a:t>BAC</a:t>
            </a:r>
            <a:r>
              <a:rPr b="1" i="0" lang="en" sz="2100" u="none" cap="none" strike="noStrike">
                <a:solidFill>
                  <a:srgbClr val="222245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i="0" sz="2100" u="none" cap="none" strike="noStrike">
              <a:solidFill>
                <a:srgbClr val="2222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goal of the committee is to </a:t>
            </a:r>
            <a:r>
              <a:rPr i="1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</a:t>
            </a:r>
            <a:r>
              <a:rPr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stakeholders on how the District’s budget works and provide a forum to answer questions. </a:t>
            </a:r>
            <a:endParaRPr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100" u="none" cap="none" strike="noStrike">
                <a:solidFill>
                  <a:srgbClr val="F15E22"/>
                </a:solidFill>
                <a:latin typeface="Calibri"/>
                <a:ea typeface="Calibri"/>
                <a:cs typeface="Calibri"/>
                <a:sym typeface="Calibri"/>
              </a:rPr>
              <a:t>Parcel Tax </a:t>
            </a:r>
            <a:r>
              <a:rPr b="1" i="0" lang="en" sz="2100" u="none" cap="none" strike="noStrike">
                <a:solidFill>
                  <a:srgbClr val="222245"/>
                </a:solidFill>
                <a:latin typeface="Calibri"/>
                <a:ea typeface="Calibri"/>
                <a:cs typeface="Calibri"/>
                <a:sym typeface="Calibri"/>
              </a:rPr>
              <a:t>Oversight Committee (</a:t>
            </a:r>
            <a:r>
              <a:rPr b="1" i="0" lang="en" sz="2100" u="none" cap="none" strike="noStrike">
                <a:solidFill>
                  <a:srgbClr val="F15E22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lang="en" sz="2100">
                <a:solidFill>
                  <a:srgbClr val="F15E22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b="1" lang="en" sz="2100">
                <a:solidFill>
                  <a:srgbClr val="222245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i="0" sz="2100" u="none" cap="none" strike="noStrike">
              <a:solidFill>
                <a:srgbClr val="2222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i="1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assist the Board</a:t>
            </a:r>
            <a:r>
              <a:rPr i="0" lang="en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fulfilling its fiduciary duties to review expenditures of Measure A revenue to ensure its use in accordance with the voter approved tax ballot measure.</a:t>
            </a:r>
            <a:endParaRPr b="0" i="0" sz="20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/>
          <p:nvPr>
            <p:ph type="title"/>
          </p:nvPr>
        </p:nvSpPr>
        <p:spPr>
          <a:xfrm>
            <a:off x="311725" y="3485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Meeting Agenda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172" name="Google Shape;17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2</a:t>
            </a:r>
            <a:endParaRPr/>
          </a:p>
        </p:txBody>
      </p:sp>
      <p:pic>
        <p:nvPicPr>
          <p:cNvPr id="173" name="Google Shape;17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7559" y="3896"/>
            <a:ext cx="1419150" cy="1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 txBox="1"/>
          <p:nvPr/>
        </p:nvSpPr>
        <p:spPr>
          <a:xfrm>
            <a:off x="172450" y="1518775"/>
            <a:ext cx="4335600" cy="36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Budget Overview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General Fund Assumptions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General Fund Revenue &amp; Expenditures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General Fund Summary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Adopted Budget vs. 1</a:t>
            </a:r>
            <a:r>
              <a:rPr baseline="30000"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Interim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Other Funds - Summary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5" name="Google Shape;175;p3"/>
          <p:cNvSpPr txBox="1"/>
          <p:nvPr/>
        </p:nvSpPr>
        <p:spPr>
          <a:xfrm>
            <a:off x="4808400" y="1537825"/>
            <a:ext cx="4335600" cy="18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ubik"/>
              <a:buChar char="●"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Measure A </a:t>
            </a: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Parcel Tax 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ubik"/>
              <a:buChar char="○"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Parcel Tax Overview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Parcel Tax Revenue &amp; Expenditures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4903625" y="3709625"/>
            <a:ext cx="445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Questions/Answers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304d86708a_0_10"/>
          <p:cNvSpPr txBox="1"/>
          <p:nvPr>
            <p:ph type="title"/>
          </p:nvPr>
        </p:nvSpPr>
        <p:spPr>
          <a:xfrm>
            <a:off x="175300" y="348525"/>
            <a:ext cx="86571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FY2024-25 1</a:t>
            </a:r>
            <a:r>
              <a:rPr baseline="30000" lang="en"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Interim Assumptions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182" name="Google Shape;182;g3304d86708a_0_10"/>
          <p:cNvSpPr txBox="1"/>
          <p:nvPr>
            <p:ph idx="12" type="sldNum"/>
          </p:nvPr>
        </p:nvSpPr>
        <p:spPr>
          <a:xfrm>
            <a:off x="8377083" y="47712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3</a:t>
            </a:r>
            <a:endParaRPr/>
          </a:p>
        </p:txBody>
      </p:sp>
      <p:pic>
        <p:nvPicPr>
          <p:cNvPr id="183" name="Google Shape;183;g3304d86708a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3184" y="-4"/>
            <a:ext cx="1419150" cy="12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3304d86708a_0_10"/>
          <p:cNvSpPr txBox="1"/>
          <p:nvPr/>
        </p:nvSpPr>
        <p:spPr>
          <a:xfrm>
            <a:off x="511950" y="1607850"/>
            <a:ext cx="4607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185" name="Google Shape;185;g3304d86708a_0_10"/>
          <p:cNvGraphicFramePr/>
          <p:nvPr/>
        </p:nvGraphicFramePr>
        <p:xfrm>
          <a:off x="34038" y="12855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{F4620A8D-4DFA-43FB-AE5F-B2A86DC7BD0E}</a:tableStyleId>
              </a:tblPr>
              <a:tblGrid>
                <a:gridCol w="2056925"/>
                <a:gridCol w="2008975"/>
                <a:gridCol w="2231375"/>
                <a:gridCol w="2078700"/>
              </a:tblGrid>
              <a:tr h="74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FY202</a:t>
                      </a:r>
                      <a:r>
                        <a:rPr lang="en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i="0"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-202</a:t>
                      </a:r>
                      <a:r>
                        <a:rPr lang="en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FY202</a:t>
                      </a:r>
                      <a:r>
                        <a:rPr lang="en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i="0"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-202</a:t>
                      </a:r>
                      <a:r>
                        <a:rPr lang="en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FY202</a:t>
                      </a:r>
                      <a:r>
                        <a:rPr lang="en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i="0"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-202</a:t>
                      </a:r>
                      <a:r>
                        <a:rPr lang="en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548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Statutory COLA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1.07</a:t>
                      </a:r>
                      <a:r>
                        <a:rPr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2.93</a:t>
                      </a:r>
                      <a:r>
                        <a:rPr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3.08</a:t>
                      </a:r>
                      <a:r>
                        <a:rPr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548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Enrollment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122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122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122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548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Projected ADA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2033.19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2030.99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2030.99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548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STRS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19.10%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19.10%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19.10%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  <a:tr h="548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7.05</a:t>
                      </a:r>
                      <a:r>
                        <a:rPr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</a:t>
                      </a:r>
                      <a:r>
                        <a:rPr lang="en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r>
                        <a:rPr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28.</a:t>
                      </a:r>
                      <a:r>
                        <a:rPr lang="en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en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04d86708a_0_19"/>
          <p:cNvSpPr txBox="1"/>
          <p:nvPr>
            <p:ph type="title"/>
          </p:nvPr>
        </p:nvSpPr>
        <p:spPr>
          <a:xfrm>
            <a:off x="0" y="348525"/>
            <a:ext cx="88323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FY2024-25 1</a:t>
            </a:r>
            <a:r>
              <a:rPr baseline="30000" lang="en"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Interim General Fund Revenue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191" name="Google Shape;191;g3304d86708a_0_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4</a:t>
            </a:r>
            <a:endParaRPr/>
          </a:p>
        </p:txBody>
      </p:sp>
      <p:pic>
        <p:nvPicPr>
          <p:cNvPr id="192" name="Google Shape;192;g3304d86708a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7559" y="3896"/>
            <a:ext cx="1419150" cy="1236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3" name="Google Shape;193;g3304d86708a_0_19"/>
          <p:cNvGraphicFramePr/>
          <p:nvPr/>
        </p:nvGraphicFramePr>
        <p:xfrm>
          <a:off x="-2" y="12884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{1B601D83-FBDF-445E-A2E5-BBE1B103EBC0}</a:tableStyleId>
              </a:tblPr>
              <a:tblGrid>
                <a:gridCol w="2279800"/>
                <a:gridCol w="1569550"/>
                <a:gridCol w="1663075"/>
                <a:gridCol w="1808100"/>
                <a:gridCol w="1823475"/>
              </a:tblGrid>
              <a:tr h="402950">
                <a:tc>
                  <a:txBody>
                    <a:bodyPr/>
                    <a:lstStyle/>
                    <a:p>
                      <a:pPr indent="0" lvl="0" marL="18288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Revenues: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b="1" i="0" lang="en" sz="2000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Object Code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2000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Unrestricted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2000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Restricted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2000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Combined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</a:tr>
              <a:tr h="430400">
                <a:tc>
                  <a:txBody>
                    <a:bodyPr/>
                    <a:lstStyle/>
                    <a:p>
                      <a:pPr indent="0" lvl="0" marL="18288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LCFF Revenue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8010-8099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23,302,231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572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1,738,92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572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25,041,15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0400">
                <a:tc>
                  <a:txBody>
                    <a:bodyPr/>
                    <a:lstStyle/>
                    <a:p>
                      <a:pPr indent="0" lvl="0" marL="18288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Revenue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8100-8299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747,42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747,42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</a:tr>
              <a:tr h="430400">
                <a:tc>
                  <a:txBody>
                    <a:bodyPr/>
                    <a:lstStyle/>
                    <a:p>
                      <a:pPr indent="0" lvl="0" marL="18288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Revenue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8300-8599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572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496,62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572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3,180,367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572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3,676,992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0400">
                <a:tc>
                  <a:txBody>
                    <a:bodyPr/>
                    <a:lstStyle/>
                    <a:p>
                      <a:pPr indent="0" lvl="0" marL="18288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Local Revenue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8600-8799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1,119,802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2,358,377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3,478,179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</a:tr>
              <a:tr h="430400">
                <a:tc>
                  <a:txBody>
                    <a:bodyPr/>
                    <a:lstStyle/>
                    <a:p>
                      <a:pPr indent="0" lvl="0" marL="18288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Transfers In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8900-8929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572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370,391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572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-</a:t>
                      </a: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 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572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370,391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0400">
                <a:tc>
                  <a:txBody>
                    <a:bodyPr/>
                    <a:lstStyle/>
                    <a:p>
                      <a:pPr indent="0" lvl="0" marL="18288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Contributions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8980-8999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(4,997,58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4,997,58</a:t>
                      </a:r>
                      <a:r>
                        <a:rPr lang="en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-            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</a:tr>
              <a:tr h="510050">
                <a:tc>
                  <a:txBody>
                    <a:bodyPr/>
                    <a:lstStyle/>
                    <a:p>
                      <a:pPr indent="0" lvl="0" marL="18288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2000" u="none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Revenue</a:t>
                      </a:r>
                      <a:endParaRPr sz="2000"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2000" u="none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000"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572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2000" u="none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$ 20,291,462</a:t>
                      </a:r>
                      <a:endParaRPr sz="2000"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572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2000" u="none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$ 13,022,6</a:t>
                      </a:r>
                      <a:r>
                        <a:rPr b="1" lang="en" sz="2000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</a:t>
                      </a:r>
                      <a:r>
                        <a:rPr b="1" i="0" lang="en" sz="2000" u="none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000"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572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2000" u="none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$ 33,314,1</a:t>
                      </a:r>
                      <a:r>
                        <a:rPr b="1" lang="en" sz="2000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r>
                        <a:rPr b="1" i="0" lang="en" sz="2000" u="none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000"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04d86708a_0_26"/>
          <p:cNvSpPr txBox="1"/>
          <p:nvPr>
            <p:ph type="title"/>
          </p:nvPr>
        </p:nvSpPr>
        <p:spPr>
          <a:xfrm>
            <a:off x="0" y="233200"/>
            <a:ext cx="88323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FY2024-25 1</a:t>
            </a:r>
            <a:r>
              <a:rPr baseline="30000" lang="en"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Interim General Fund Expenditures</a:t>
            </a:r>
            <a:r>
              <a:rPr lang="en" sz="3000"/>
              <a:t>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199" name="Google Shape;199;g3304d86708a_0_26"/>
          <p:cNvSpPr txBox="1"/>
          <p:nvPr>
            <p:ph idx="12" type="sldNum"/>
          </p:nvPr>
        </p:nvSpPr>
        <p:spPr>
          <a:xfrm>
            <a:off x="8712575" y="4852800"/>
            <a:ext cx="4017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5</a:t>
            </a:r>
            <a:endParaRPr/>
          </a:p>
        </p:txBody>
      </p:sp>
      <p:graphicFrame>
        <p:nvGraphicFramePr>
          <p:cNvPr id="200" name="Google Shape;200;g3304d86708a_0_26"/>
          <p:cNvGraphicFramePr/>
          <p:nvPr/>
        </p:nvGraphicFramePr>
        <p:xfrm>
          <a:off x="40874" y="12957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{1B601D83-FBDF-445E-A2E5-BBE1B103EBC0}</a:tableStyleId>
              </a:tblPr>
              <a:tblGrid>
                <a:gridCol w="2901125"/>
                <a:gridCol w="1076300"/>
                <a:gridCol w="1697250"/>
                <a:gridCol w="1697250"/>
                <a:gridCol w="1701500"/>
              </a:tblGrid>
              <a:tr h="349950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Expenditures: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b="1" i="0" lang="en" sz="1800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</a:t>
                      </a: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ject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800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Unrestricted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800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Restricted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800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Combined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</a:tr>
              <a:tr h="349950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Certificated Salaries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1000-1999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10,492,305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3,603,507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14,095,812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950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Classified Salaries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2000-2999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2,806,656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2,212,42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5,019,07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</a:tr>
              <a:tr h="349950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Employee Benefits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3000-3999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4,629,49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3,468,326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8,097,820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950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Books and Supplies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4000-4999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551,265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355,5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906,83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</a:tr>
              <a:tr h="349950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Svcs &amp; Oper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5000-5999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1,687,147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4,545,44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6,232,595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950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Capital Outlay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6000-6999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10,000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82,30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92,303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</a:tr>
              <a:tr h="349950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Outgo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7100-7299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63,90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60,863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124,76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950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 of Indirect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7300-7399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(211,26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125,3</a:t>
                      </a: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(85,894)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</a:tr>
              <a:tr h="349950">
                <a:tc>
                  <a:txBody>
                    <a:bodyPr/>
                    <a:lstStyle/>
                    <a:p>
                      <a:pPr indent="0" lvl="0" marL="9144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800" u="none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Expenditures</a:t>
                      </a:r>
                      <a:endParaRPr sz="1800"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800" u="none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800" u="none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$ 20,029,505 </a:t>
                      </a:r>
                      <a:endParaRPr sz="1800"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800" u="none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$ 14,453,809 </a:t>
                      </a:r>
                      <a:endParaRPr sz="1800"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800" u="none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$ 34,483,314 </a:t>
                      </a:r>
                      <a:endParaRPr sz="1800"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304d86708a_0_33"/>
          <p:cNvSpPr txBox="1"/>
          <p:nvPr>
            <p:ph type="title"/>
          </p:nvPr>
        </p:nvSpPr>
        <p:spPr>
          <a:xfrm>
            <a:off x="0" y="348525"/>
            <a:ext cx="88323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22245"/>
              </a:buClr>
              <a:buSzPts val="2800"/>
              <a:buFont typeface="Karla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Summary: General Fund Revenues &amp; Expenditures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206" name="Google Shape;206;g3304d86708a_0_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6</a:t>
            </a:r>
            <a:endParaRPr/>
          </a:p>
        </p:txBody>
      </p:sp>
      <p:pic>
        <p:nvPicPr>
          <p:cNvPr id="207" name="Google Shape;207;g3304d86708a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7559" y="3896"/>
            <a:ext cx="1419150" cy="1236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8" name="Google Shape;208;g3304d86708a_0_33"/>
          <p:cNvGraphicFramePr/>
          <p:nvPr/>
        </p:nvGraphicFramePr>
        <p:xfrm>
          <a:off x="40874" y="12957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{1B601D83-FBDF-445E-A2E5-BBE1B103EBC0}</a:tableStyleId>
              </a:tblPr>
              <a:tblGrid>
                <a:gridCol w="3825225"/>
                <a:gridCol w="1679650"/>
                <a:gridCol w="1791675"/>
                <a:gridCol w="1748475"/>
              </a:tblGrid>
              <a:tr h="23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Unrestricted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Restricted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Combined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</a:tr>
              <a:tr h="269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b="1"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otal Revenue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20,291,462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13,022,688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33,314,150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Expenditures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20,029,505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14,453,809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34,483,314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</a:tr>
              <a:tr h="269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Increase/(Decrease)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261,957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1,431,122)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1,169,165)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Beginning Balance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8,881,288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4,004,406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12,885,695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</a:tr>
              <a:tr h="269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Ending Fund Balance (EFB)</a:t>
                      </a:r>
                      <a:endParaRPr sz="1600"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$9,143,245</a:t>
                      </a:r>
                      <a:endParaRPr sz="1600"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$2,573,285</a:t>
                      </a:r>
                      <a:endParaRPr sz="1600"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$11,716,530</a:t>
                      </a:r>
                      <a:endParaRPr sz="1600"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Components of EFB:</a:t>
                      </a:r>
                      <a:endParaRPr b="1" sz="1600"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</a:tr>
              <a:tr h="269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Restricted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2,573,285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2,573,285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Revolving Cash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2,500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2,500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</a:tr>
              <a:tr h="26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Reserve for Deficit Spending 25/26 &amp; 26/27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4,529,861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4,529,861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Assigned to Reserve by Board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3,578,865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3,578.865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</a:tr>
              <a:tr h="24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Reserve for Economic Uncertainties-3%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1,034,499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1,034,499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8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EFB</a:t>
                      </a:r>
                      <a:endParaRPr b="1" sz="1600"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$9,143,245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$2,573,285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$11,716,530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1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304d86708a_0_40"/>
          <p:cNvSpPr txBox="1"/>
          <p:nvPr>
            <p:ph type="title"/>
          </p:nvPr>
        </p:nvSpPr>
        <p:spPr>
          <a:xfrm>
            <a:off x="311725" y="3485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FY2024-25 Adopted Budget vs. 1</a:t>
            </a:r>
            <a:r>
              <a:rPr baseline="30000" lang="en"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Interim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214" name="Google Shape;214;g3304d86708a_0_40"/>
          <p:cNvSpPr txBox="1"/>
          <p:nvPr>
            <p:ph idx="12" type="sldNum"/>
          </p:nvPr>
        </p:nvSpPr>
        <p:spPr>
          <a:xfrm>
            <a:off x="8672628" y="4874424"/>
            <a:ext cx="3117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  7</a:t>
            </a:r>
            <a:endParaRPr/>
          </a:p>
        </p:txBody>
      </p:sp>
      <p:pic>
        <p:nvPicPr>
          <p:cNvPr id="215" name="Google Shape;215;g3304d86708a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7559" y="3896"/>
            <a:ext cx="1419150" cy="1236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6" name="Google Shape;216;g3304d86708a_0_40"/>
          <p:cNvGraphicFramePr/>
          <p:nvPr/>
        </p:nvGraphicFramePr>
        <p:xfrm>
          <a:off x="8" y="12407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{1B601D83-FBDF-445E-A2E5-BBE1B103EBC0}</a:tableStyleId>
              </a:tblPr>
              <a:tblGrid>
                <a:gridCol w="1764825"/>
                <a:gridCol w="1504125"/>
                <a:gridCol w="1367725"/>
                <a:gridCol w="1386150"/>
                <a:gridCol w="2649775"/>
              </a:tblGrid>
              <a:tr h="22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Revenues</a:t>
                      </a:r>
                      <a:endParaRPr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Adopted Budget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1st Interim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Variance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Explanation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LCFF Revenue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24,523,103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25,041,15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518,05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Enrollment &amp; ADA Increased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Federal Revenue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714,81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747,42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32,61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I &amp; Federal SPED Grant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Revenue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3,617,024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3,676,992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59,96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Lottery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ncrease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</a:tr>
              <a:tr h="20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Local Revenue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3,914,476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3,478,179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(436,297)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ease and AB1290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Transfers In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370,391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370,391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</a:tr>
              <a:tr h="20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u="none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Revenue</a:t>
                      </a:r>
                      <a:endParaRPr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</a:t>
                      </a:r>
                      <a:r>
                        <a:rPr b="1" i="0" lang="en" u="none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33,139,809</a:t>
                      </a:r>
                      <a:endParaRPr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u="none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$ 33,314,1</a:t>
                      </a:r>
                      <a:r>
                        <a:rPr b="1" lang="en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r>
                        <a:rPr b="1" i="0" lang="en" u="none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u="none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$ 174,34</a:t>
                      </a:r>
                      <a:r>
                        <a:rPr b="1" lang="en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b="1" i="0" lang="en" u="none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u="none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Expenditures:</a:t>
                      </a:r>
                      <a:endParaRPr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</a:tr>
              <a:tr h="20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Certificated Salaries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15,217,76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14,095,812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(1,121,953)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Counselor, SLP, SPED teacher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Classified Salaries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5,422,750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5,019,07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(403,67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SPED Para 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</a:tr>
              <a:tr h="20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Employee Benefits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8,369,124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8,097,820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(271,304)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Reduced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alaries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bove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Books and Supplies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1,117,93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906,83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(211,103)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</a:t>
                      </a: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arious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esources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</a:tr>
              <a:tr h="25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Svcs &amp; Oper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5,436,33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6,232,595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796,25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i="0" lang="en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SPED Para</a:t>
                      </a: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i="0" lang="en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Counselor</a:t>
                      </a: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i="0" lang="en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SLP</a:t>
                      </a: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i="0" lang="en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SPED </a:t>
                      </a: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i="0" lang="en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eacher</a:t>
                      </a: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Capital Outlay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92,303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92,303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</a:tr>
              <a:tr h="20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Outgo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98,90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124,76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25,863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SPED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Direct/Indirect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(85,894)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(85,894)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educed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ndirect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r>
                        <a:rPr i="0" lang="en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ost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u="none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Expenditures</a:t>
                      </a:r>
                      <a:endParaRPr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</a:t>
                      </a:r>
                      <a:r>
                        <a:rPr b="1" i="0" lang="en" u="none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35,755,12</a:t>
                      </a:r>
                      <a:r>
                        <a:rPr b="1" lang="en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u="none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$ 34,483,314 </a:t>
                      </a:r>
                      <a:endParaRPr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u="none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b="1" lang="en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 </a:t>
                      </a:r>
                      <a:r>
                        <a:rPr b="1" i="0" lang="en" u="none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(1,271,806)</a:t>
                      </a:r>
                      <a:endParaRPr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u="none" cap="none" strike="noStrike">
                          <a:solidFill>
                            <a:srgbClr val="F15E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>
                        <a:solidFill>
                          <a:srgbClr val="F15E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25" marB="0" marR="5625" marL="56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8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304d86708a_0_47"/>
          <p:cNvSpPr txBox="1"/>
          <p:nvPr>
            <p:ph type="title"/>
          </p:nvPr>
        </p:nvSpPr>
        <p:spPr>
          <a:xfrm>
            <a:off x="72000" y="348525"/>
            <a:ext cx="87603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One-time and Ongoing Grant Funding Update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222" name="Google Shape;222;g3304d86708a_0_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/>
              <a:t>8</a:t>
            </a:r>
            <a:endParaRPr/>
          </a:p>
        </p:txBody>
      </p:sp>
      <p:pic>
        <p:nvPicPr>
          <p:cNvPr id="223" name="Google Shape;223;g3304d86708a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7559" y="3896"/>
            <a:ext cx="1419150" cy="1236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4" name="Google Shape;224;g3304d86708a_0_47"/>
          <p:cNvGraphicFramePr/>
          <p:nvPr/>
        </p:nvGraphicFramePr>
        <p:xfrm>
          <a:off x="75803" y="13256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{6A327AD8-7933-4795-8C7F-F866688BDB97}</a:tableStyleId>
              </a:tblPr>
              <a:tblGrid>
                <a:gridCol w="2977900"/>
                <a:gridCol w="2011400"/>
                <a:gridCol w="2011400"/>
                <a:gridCol w="2011400"/>
              </a:tblGrid>
              <a:tr h="82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Grant Funding</a:t>
                      </a:r>
                      <a:endParaRPr b="1" i="0" sz="1800" u="none" cap="none" strike="noStrike">
                        <a:solidFill>
                          <a:srgbClr val="31394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Projected Ending Balance as of FY24-25</a:t>
                      </a:r>
                      <a:endParaRPr b="1" i="0" sz="1800" u="none" cap="none" strike="noStrike">
                        <a:solidFill>
                          <a:srgbClr val="31394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Deadline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rgbClr val="31394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One-time/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Ongoing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rgbClr val="31394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solidFill>
                      <a:srgbClr val="E0E0E0"/>
                    </a:solidFill>
                  </a:tcPr>
                </a:tc>
              </a:tr>
              <a:tr h="36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Art, Music, Instructional Materials Discre</a:t>
                      </a: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tionary Block Grant</a:t>
                      </a:r>
                      <a:endParaRPr b="1" i="0" sz="1800" u="none" cap="none" strike="noStrike">
                        <a:solidFill>
                          <a:srgbClr val="31394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</a:t>
                      </a: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334,468</a:t>
                      </a:r>
                      <a:endParaRPr b="1" i="0" sz="1800" u="none" cap="none" strike="noStrike">
                        <a:solidFill>
                          <a:srgbClr val="31394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6/30/2026</a:t>
                      </a:r>
                      <a:endParaRPr b="1" i="0" sz="1800" u="none" cap="none" strike="noStrike">
                        <a:solidFill>
                          <a:srgbClr val="31394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One-time</a:t>
                      </a:r>
                      <a:endParaRPr b="1" i="0" sz="1800" u="none" cap="none" strike="noStrike">
                        <a:solidFill>
                          <a:srgbClr val="31394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</a:tr>
              <a:tr h="363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Learning Recovery Emergency Block Grant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$125,267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6/30/2028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One-time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</a:tr>
              <a:tr h="363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ELO-P (Extended Learning Opp Pro)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$1,212,682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Ongoing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Ongoing</a:t>
                      </a:r>
                      <a:endParaRPr b="1" i="0" sz="1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</a:tr>
              <a:tr h="363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 28 Arts &amp; Music in Schools (AMS)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$530,661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Ongoing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Ongoing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illbrae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illbrae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SooJung Kim</dc:creator>
</cp:coreProperties>
</file>